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2" r:id="rId1"/>
  </p:sldMasterIdLst>
  <p:notesMasterIdLst>
    <p:notesMasterId r:id="rId14"/>
  </p:notesMasterIdLst>
  <p:sldIdLst>
    <p:sldId id="256" r:id="rId2"/>
    <p:sldId id="257" r:id="rId3"/>
    <p:sldId id="258" r:id="rId4"/>
    <p:sldId id="276" r:id="rId5"/>
    <p:sldId id="277" r:id="rId6"/>
    <p:sldId id="278" r:id="rId7"/>
    <p:sldId id="282" r:id="rId8"/>
    <p:sldId id="279" r:id="rId9"/>
    <p:sldId id="280" r:id="rId10"/>
    <p:sldId id="283" r:id="rId11"/>
    <p:sldId id="274" r:id="rId12"/>
    <p:sldId id="275" r:id="rId13"/>
  </p:sldIdLst>
  <p:sldSz cx="9144000" cy="5143500" type="screen16x9"/>
  <p:notesSz cx="6858000" cy="9144000"/>
  <p:embeddedFontLst>
    <p:embeddedFont>
      <p:font typeface="Catamaran" panose="020B0604020202020204" charset="0"/>
      <p:regular r:id="rId15"/>
      <p:bold r:id="rId16"/>
    </p:embeddedFont>
    <p:embeddedFont>
      <p:font typeface="Raleway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A5F573-AD73-4C35-9988-182A8AEA609F}">
  <a:tblStyle styleId="{55A5F573-AD73-4C35-9988-182A8AEA60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0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a3e01eb3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a3e01eb3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5670f63ae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5670f63ae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2df644b60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2df644b60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4A886F80-0A5D-1FD1-5DE1-3B463AD6D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0819E984-BF69-7307-00DC-EB2F24C3F5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35FA43E8-6996-6B23-B80B-94C69E3054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1200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8992E953-5AF3-9A2A-4708-27E0C5308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F50FF246-A8D4-6EAC-E60C-2164C19990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D7779543-60C9-D448-2B48-38BDF9373F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7201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6497C066-F89F-A125-0791-3B785A588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8C510FFA-42E8-D292-144A-8BD7451C3B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3EDE8445-13B7-13BB-C17B-E2496AFDAB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5102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7652FFC0-7D51-FE9B-ACFA-13E45836C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B3D167F8-B2EC-023C-2CEB-65028F8B8C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9CC8BCBB-984C-F8AD-746E-BC27E6C033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5535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D95CD6A6-AB2F-61B9-3676-92585066C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8741A34F-19D6-BB62-769E-5F281E692A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BE59E3AB-DBF9-4666-9FB5-AE799FBAB1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4639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A8EEE2F2-9103-E111-E66B-7ACB37B86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ade092b4f_0_5:notes">
            <a:extLst>
              <a:ext uri="{FF2B5EF4-FFF2-40B4-BE49-F238E27FC236}">
                <a16:creationId xmlns:a16="http://schemas.microsoft.com/office/drawing/2014/main" id="{071C1B10-9BF6-5713-C1E1-787F33DBE9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ade092b4f_0_5:notes">
            <a:extLst>
              <a:ext uri="{FF2B5EF4-FFF2-40B4-BE49-F238E27FC236}">
                <a16:creationId xmlns:a16="http://schemas.microsoft.com/office/drawing/2014/main" id="{5F920475-0C27-CE83-E853-41F6E20655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598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atamaran"/>
              <a:buNone/>
              <a:defRPr sz="42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tamaran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6259425" y="2453225"/>
            <a:ext cx="2884575" cy="2690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830400" y="1170063"/>
            <a:ext cx="548700" cy="882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379100" y="1170063"/>
            <a:ext cx="548700" cy="88200"/>
          </a:xfrm>
          <a:prstGeom prst="rect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  <p:sp>
        <p:nvSpPr>
          <p:cNvPr id="20" name="Google Shape;20;p3"/>
          <p:cNvSpPr txBox="1"/>
          <p:nvPr/>
        </p:nvSpPr>
        <p:spPr>
          <a:xfrm>
            <a:off x="347725" y="1983300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1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347725" y="2937794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3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4167025" y="1983300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2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4167025" y="2937794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4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1414300" y="1983327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1414300" y="2937820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5233600" y="1983327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5233600" y="2937820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/>
          <p:nvPr/>
        </p:nvSpPr>
        <p:spPr>
          <a:xfrm rot="10800000" flipH="1">
            <a:off x="828588" y="734362"/>
            <a:ext cx="372900" cy="459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 flipH="1">
            <a:off x="1201463" y="734362"/>
            <a:ext cx="372900" cy="45900"/>
          </a:xfrm>
          <a:prstGeom prst="rect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" name="Google Shape;31;p3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7922487" y="2407925"/>
            <a:ext cx="1776325" cy="1656624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 txBox="1"/>
          <p:nvPr/>
        </p:nvSpPr>
        <p:spPr>
          <a:xfrm>
            <a:off x="347725" y="3875250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5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" name="Google Shape;33;p3"/>
          <p:cNvSpPr txBox="1"/>
          <p:nvPr/>
        </p:nvSpPr>
        <p:spPr>
          <a:xfrm>
            <a:off x="4167025" y="3875250"/>
            <a:ext cx="923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>
                <a:latin typeface="Raleway"/>
                <a:ea typeface="Raleway"/>
                <a:cs typeface="Raleway"/>
                <a:sym typeface="Raleway"/>
              </a:rPr>
              <a:t>6</a:t>
            </a:r>
            <a:endParaRPr sz="4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1414300" y="3875277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" name="Google Shape;35;p3"/>
          <p:cNvSpPr/>
          <p:nvPr/>
        </p:nvSpPr>
        <p:spPr>
          <a:xfrm>
            <a:off x="5233600" y="3875277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"/>
          </p:nvPr>
        </p:nvSpPr>
        <p:spPr>
          <a:xfrm>
            <a:off x="727650" y="162202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0" y="4129750"/>
            <a:ext cx="1327200" cy="1013700"/>
          </a:xfrm>
          <a:prstGeom prst="rtTriangle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" name="Google Shape;42;p4"/>
          <p:cNvPicPr preferRelativeResize="0"/>
          <p:nvPr/>
        </p:nvPicPr>
        <p:blipFill rotWithShape="1">
          <a:blip r:embed="rId2">
            <a:alphaModFix/>
          </a:blip>
          <a:srcRect l="7088" t="14912" r="9620" b="16523"/>
          <a:stretch/>
        </p:blipFill>
        <p:spPr>
          <a:xfrm>
            <a:off x="99550" y="4626400"/>
            <a:ext cx="505675" cy="4878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4"/>
          <p:cNvSpPr/>
          <p:nvPr/>
        </p:nvSpPr>
        <p:spPr>
          <a:xfrm rot="10800000" flipH="1">
            <a:off x="828588" y="734362"/>
            <a:ext cx="372900" cy="459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4"/>
          <p:cNvSpPr/>
          <p:nvPr/>
        </p:nvSpPr>
        <p:spPr>
          <a:xfrm rot="10800000" flipH="1">
            <a:off x="1201463" y="734362"/>
            <a:ext cx="372900" cy="45900"/>
          </a:xfrm>
          <a:prstGeom prst="rect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title"/>
          </p:nvPr>
        </p:nvSpPr>
        <p:spPr>
          <a:xfrm>
            <a:off x="770150" y="831575"/>
            <a:ext cx="3300900" cy="13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1"/>
          </p:nvPr>
        </p:nvSpPr>
        <p:spPr>
          <a:xfrm>
            <a:off x="770150" y="2192250"/>
            <a:ext cx="3300900" cy="2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2"/>
          </p:nvPr>
        </p:nvSpPr>
        <p:spPr>
          <a:xfrm>
            <a:off x="5161900" y="83157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  <p:sp>
        <p:nvSpPr>
          <p:cNvPr id="52" name="Google Shape;52;p5"/>
          <p:cNvSpPr/>
          <p:nvPr/>
        </p:nvSpPr>
        <p:spPr>
          <a:xfrm>
            <a:off x="0" y="4129750"/>
            <a:ext cx="1327200" cy="1013700"/>
          </a:xfrm>
          <a:prstGeom prst="rtTriangle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5"/>
          <p:cNvPicPr preferRelativeResize="0"/>
          <p:nvPr/>
        </p:nvPicPr>
        <p:blipFill rotWithShape="1">
          <a:blip r:embed="rId2">
            <a:alphaModFix/>
          </a:blip>
          <a:srcRect t="13651" b="17785"/>
          <a:stretch/>
        </p:blipFill>
        <p:spPr>
          <a:xfrm>
            <a:off x="0" y="4597050"/>
            <a:ext cx="607175" cy="4878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5"/>
          <p:cNvSpPr/>
          <p:nvPr/>
        </p:nvSpPr>
        <p:spPr>
          <a:xfrm rot="10800000" flipH="1">
            <a:off x="828588" y="734362"/>
            <a:ext cx="372900" cy="4590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"/>
          <p:cNvSpPr/>
          <p:nvPr/>
        </p:nvSpPr>
        <p:spPr>
          <a:xfrm rot="10800000" flipH="1">
            <a:off x="1201463" y="734362"/>
            <a:ext cx="372900" cy="45900"/>
          </a:xfrm>
          <a:prstGeom prst="rect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3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0" y="4129750"/>
            <a:ext cx="1327200" cy="1013700"/>
          </a:xfrm>
          <a:prstGeom prst="rtTriangle">
            <a:avLst/>
          </a:prstGeom>
          <a:solidFill>
            <a:srgbClr val="6F0A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" name="Google Shape;58;p5"/>
          <p:cNvPicPr preferRelativeResize="0"/>
          <p:nvPr/>
        </p:nvPicPr>
        <p:blipFill rotWithShape="1">
          <a:blip r:embed="rId2">
            <a:alphaModFix/>
          </a:blip>
          <a:srcRect l="7088" t="14912" r="9620" b="16523"/>
          <a:stretch/>
        </p:blipFill>
        <p:spPr>
          <a:xfrm>
            <a:off x="99550" y="4626400"/>
            <a:ext cx="505675" cy="4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atamaran"/>
              <a:buNone/>
              <a:defRPr sz="2800" b="1">
                <a:latin typeface="Catamaran"/>
                <a:ea typeface="Catamaran"/>
                <a:cs typeface="Catamaran"/>
                <a:sym typeface="Catamar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atamaran"/>
              <a:buChar char="●"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○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■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●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○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■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●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tamaran"/>
              <a:buChar char="○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Catamaran"/>
              <a:buChar char="■"/>
              <a:defRPr sz="11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ietro-nardelli/sapienza-ppt-templat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sz="3200" dirty="0"/>
              <a:t>Efficient Diffusion </a:t>
            </a:r>
            <a:r>
              <a:rPr lang="fr-FR" sz="3200" dirty="0" err="1"/>
              <a:t>Models</a:t>
            </a:r>
            <a:r>
              <a:rPr lang="fr-FR" sz="3200" dirty="0"/>
              <a:t> for Image Super-</a:t>
            </a:r>
            <a:r>
              <a:rPr lang="fr-FR" sz="3200" dirty="0" err="1"/>
              <a:t>Resolution</a:t>
            </a:r>
            <a:endParaRPr sz="3200" dirty="0"/>
          </a:p>
        </p:txBody>
      </p:sp>
      <p:sp>
        <p:nvSpPr>
          <p:cNvPr id="64" name="Google Shape;64;p6"/>
          <p:cNvSpPr txBox="1">
            <a:spLocks noGrp="1"/>
          </p:cNvSpPr>
          <p:nvPr>
            <p:ph type="subTitle" idx="1"/>
          </p:nvPr>
        </p:nvSpPr>
        <p:spPr>
          <a:xfrm>
            <a:off x="729625" y="3172900"/>
            <a:ext cx="7688100" cy="8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Leonardo Mariut - 1986191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Mohamed Zakaria Benjelloun Tuimy - 2190452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Neural Networks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Sapienza University of Rome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8AC58E2-77BC-6009-B578-0C7C0F33E4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r>
              <a:rPr lang="en-US" dirty="0"/>
              <a:t>/11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DDFCDCF-EA1F-A6B6-CFA2-56BD90A2D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57" y="1099485"/>
            <a:ext cx="3758843" cy="32994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93F3641-07FE-5845-04FF-79FC38DE1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331" y="1056747"/>
            <a:ext cx="3250581" cy="338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579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References</a:t>
            </a:r>
            <a:endParaRPr/>
          </a:p>
        </p:txBody>
      </p:sp>
      <p:sp>
        <p:nvSpPr>
          <p:cNvPr id="234" name="Google Shape;234;p24"/>
          <p:cNvSpPr txBox="1">
            <a:spLocks noGrp="1"/>
          </p:cNvSpPr>
          <p:nvPr>
            <p:ph type="body" idx="1"/>
          </p:nvPr>
        </p:nvSpPr>
        <p:spPr>
          <a:xfrm>
            <a:off x="727650" y="1397000"/>
            <a:ext cx="76887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it" sz="1100" b="1" dirty="0"/>
              <a:t>Papers:</a:t>
            </a:r>
            <a:endParaRPr sz="1100" b="1" dirty="0"/>
          </a:p>
          <a:p>
            <a:pPr lvl="0" indent="-298450">
              <a:buSzPts val="1100"/>
              <a:buChar char="-"/>
            </a:pPr>
            <a:r>
              <a:rPr lang="en-US" sz="1100" dirty="0"/>
              <a:t>Liu et al. (2024) – Arbitrary-Steps Image Super-Resolution with Time-Step Schedule &amp; 2D-LUT. arXiv:2412.09013v1. </a:t>
            </a:r>
          </a:p>
          <a:p>
            <a:pPr lvl="0" indent="-298450">
              <a:buSzPts val="1100"/>
              <a:buChar char="-"/>
            </a:pPr>
            <a:r>
              <a:rPr lang="en-US" sz="1100" dirty="0"/>
              <a:t>Liang et al. (2023) – Implicit Diffusion Models for Continuous Super-Resolution. arXiv:2303.16491v2. </a:t>
            </a:r>
          </a:p>
          <a:p>
            <a:pPr lvl="0" indent="-298450">
              <a:buSzPts val="1100"/>
              <a:buChar char="-"/>
            </a:pPr>
            <a:r>
              <a:rPr lang="en-US" sz="1100" dirty="0"/>
              <a:t>Zhou et al. (2025) – </a:t>
            </a:r>
            <a:r>
              <a:rPr lang="en-US" sz="1100" dirty="0" err="1"/>
              <a:t>DMNet</a:t>
            </a:r>
            <a:r>
              <a:rPr lang="en-US" sz="1100" dirty="0"/>
              <a:t>/DDMN: Dual-domain Modulation Network for Lightweight Super-Resolution. arXiv:2503.10047v2.</a:t>
            </a:r>
          </a:p>
          <a:p>
            <a:pPr lvl="0" indent="-298450">
              <a:buSzPts val="1100"/>
              <a:buChar char="-"/>
            </a:pPr>
            <a:r>
              <a:rPr lang="en-US" sz="1100" dirty="0"/>
              <a:t>Johnson et al. (2016) – Perceptual Losses for Real-Time Style Transfer and Super-Resolution. arXiv:1603.08155. </a:t>
            </a:r>
          </a:p>
          <a:p>
            <a:pPr lvl="0" indent="-298450">
              <a:buSzPts val="1100"/>
              <a:buChar char="-"/>
            </a:pPr>
            <a:r>
              <a:rPr lang="en-US" sz="1100" dirty="0"/>
              <a:t>Mildenhall et al. (2020) – </a:t>
            </a:r>
            <a:r>
              <a:rPr lang="en-US" sz="1100" dirty="0" err="1"/>
              <a:t>NeRF</a:t>
            </a:r>
            <a:r>
              <a:rPr lang="en-US" sz="1100" dirty="0"/>
              <a:t>: Representing Scenes as Neural Radiance Fields for View Synthesis. arXiv:2003.08934. </a:t>
            </a:r>
          </a:p>
          <a:p>
            <a:pPr lvl="0" indent="-298450">
              <a:buSzPts val="1100"/>
              <a:buChar char="-"/>
            </a:pPr>
            <a:r>
              <a:rPr lang="en-US" sz="1100" dirty="0" err="1"/>
              <a:t>Ronneberger</a:t>
            </a:r>
            <a:r>
              <a:rPr lang="en-US" sz="1100" dirty="0"/>
              <a:t> et al. (2015) – U-Net: Convolutional Networks for Biomedical Image Segmentation. arXiv:1505.04597.</a:t>
            </a:r>
          </a:p>
          <a:p>
            <a:pPr marL="158750" lvl="0" indent="0">
              <a:buSzPts val="1100"/>
              <a:buNone/>
            </a:pPr>
            <a:endParaRPr lang="en-US" sz="1100" dirty="0"/>
          </a:p>
          <a:p>
            <a:pPr lvl="0" indent="-298450">
              <a:buSzPts val="1100"/>
              <a:buChar char="-"/>
            </a:pPr>
            <a:r>
              <a:rPr lang="it" sz="1100" b="1" dirty="0"/>
              <a:t>Slides: </a:t>
            </a:r>
            <a:endParaRPr sz="1100" b="1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it" sz="1100" u="sng" dirty="0">
                <a:solidFill>
                  <a:schemeClr val="hlink"/>
                </a:solidFill>
                <a:hlinkClick r:id="rId3"/>
              </a:rPr>
              <a:t>https://github.com/pietro-nardelli/sapienza-ppt-template</a:t>
            </a:r>
            <a:r>
              <a:rPr lang="it" sz="1100" dirty="0"/>
              <a:t> </a:t>
            </a:r>
            <a:br>
              <a:rPr lang="it" sz="1100" dirty="0"/>
            </a:br>
            <a:endParaRPr sz="1100" i="1" dirty="0"/>
          </a:p>
        </p:txBody>
      </p:sp>
      <p:sp>
        <p:nvSpPr>
          <p:cNvPr id="235" name="Google Shape;235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11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236" name="Google Shape;236;p24"/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Thank you for the attention!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2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Table of contents</a:t>
            </a:r>
            <a:endParaRPr/>
          </a:p>
        </p:txBody>
      </p:sp>
      <p:sp>
        <p:nvSpPr>
          <p:cNvPr id="71" name="Google Shape;71;p7"/>
          <p:cNvSpPr txBox="1"/>
          <p:nvPr/>
        </p:nvSpPr>
        <p:spPr>
          <a:xfrm>
            <a:off x="1583700" y="198330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1800" dirty="0">
                <a:latin typeface="Raleway"/>
                <a:ea typeface="Raleway"/>
                <a:cs typeface="Raleway"/>
                <a:sym typeface="Raleway"/>
              </a:rPr>
              <a:t>The problem &amp; </a:t>
            </a: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2" name="Google Shape;72;p7"/>
          <p:cNvSpPr txBox="1"/>
          <p:nvPr/>
        </p:nvSpPr>
        <p:spPr>
          <a:xfrm>
            <a:off x="5403000" y="198330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Motivation and Aim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3" name="Google Shape;73;p7"/>
          <p:cNvSpPr txBox="1"/>
          <p:nvPr/>
        </p:nvSpPr>
        <p:spPr>
          <a:xfrm>
            <a:off x="1583700" y="293780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Method Overview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4" name="Google Shape;74;p7"/>
          <p:cNvSpPr txBox="1"/>
          <p:nvPr/>
        </p:nvSpPr>
        <p:spPr>
          <a:xfrm>
            <a:off x="5403000" y="293780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Implementation and Experiments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" name="Google Shape;75;p7"/>
          <p:cNvSpPr txBox="1"/>
          <p:nvPr/>
        </p:nvSpPr>
        <p:spPr>
          <a:xfrm>
            <a:off x="1583700" y="387525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800" dirty="0">
                <a:latin typeface="Raleway"/>
                <a:ea typeface="Raleway"/>
                <a:cs typeface="Raleway"/>
                <a:sym typeface="Raleway"/>
              </a:rPr>
              <a:t>Results</a:t>
            </a:r>
            <a:endParaRPr sz="180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6" name="Google Shape;76;p7"/>
          <p:cNvSpPr txBox="1"/>
          <p:nvPr/>
        </p:nvSpPr>
        <p:spPr>
          <a:xfrm>
            <a:off x="5403000" y="3875250"/>
            <a:ext cx="21414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800" dirty="0">
                <a:latin typeface="Raleway"/>
              </a:rPr>
              <a:t>Conclusions, Limitations &amp; Future Work</a:t>
            </a:r>
            <a:endParaRPr sz="1800" dirty="0">
              <a:latin typeface="Raleway"/>
              <a:sym typeface="Raleway"/>
            </a:endParaRPr>
          </a:p>
        </p:txBody>
      </p:sp>
      <p:sp>
        <p:nvSpPr>
          <p:cNvPr id="77" name="Google Shape;77;p7"/>
          <p:cNvSpPr txBox="1"/>
          <p:nvPr/>
        </p:nvSpPr>
        <p:spPr>
          <a:xfrm>
            <a:off x="5480775" y="820200"/>
            <a:ext cx="36795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 and Aim</a:t>
            </a:r>
            <a:endParaRPr dirty="0"/>
          </a:p>
        </p:txBody>
      </p:sp>
      <p:sp>
        <p:nvSpPr>
          <p:cNvPr id="83" name="Google Shape;83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3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/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/>
          <p:cNvSpPr txBox="1"/>
          <p:nvPr/>
        </p:nvSpPr>
        <p:spPr>
          <a:xfrm>
            <a:off x="727500" y="1496716"/>
            <a:ext cx="3844500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Why Super-Resolution Matters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SR is widely used in old photo restoration, medical imaging, and satellite image enhancement.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These tasks need high detail recovery while keeping realistic structure and textures.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/>
          <p:cNvSpPr txBox="1"/>
          <p:nvPr/>
        </p:nvSpPr>
        <p:spPr>
          <a:xfrm>
            <a:off x="4805916" y="1473587"/>
            <a:ext cx="3933600" cy="2196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Problem with Diffusion-Based SR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Standard diffusion models are high quality but very slow, requiring hundreds of sampling steps.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This makes them impractical for real-world or time-sensitive applications.</a:t>
            </a:r>
            <a:endParaRPr sz="11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" name="Google Shape;85;p8">
            <a:extLst>
              <a:ext uri="{FF2B5EF4-FFF2-40B4-BE49-F238E27FC236}">
                <a16:creationId xmlns:a16="http://schemas.microsoft.com/office/drawing/2014/main" id="{B92A5BC8-8978-9EC5-C332-2DF6C2408B73}"/>
              </a:ext>
            </a:extLst>
          </p:cNvPr>
          <p:cNvSpPr txBox="1"/>
          <p:nvPr/>
        </p:nvSpPr>
        <p:spPr>
          <a:xfrm>
            <a:off x="2652594" y="3018058"/>
            <a:ext cx="3844500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Our Aim:</a:t>
            </a:r>
            <a:endParaRPr lang="it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Implement and extend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, a diffusion model that works on the residual between LR and HR.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Achieve 4× SR in ~15 steps, balancing speed and fidelity.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Improve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quality while maintaining similar inference time and performance.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A9F446D3-9B57-D78A-4339-B72C57193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0063E6DA-EE8F-4279-940F-0AA3769480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Method Overview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D17E0679-34B3-220F-3758-E8FA806490D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4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8C8D79AD-0D84-18F9-6003-75822C1AD84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810430DF-2479-CC54-31D3-18E5E54A3D13}"/>
              </a:ext>
            </a:extLst>
          </p:cNvPr>
          <p:cNvSpPr txBox="1"/>
          <p:nvPr/>
        </p:nvSpPr>
        <p:spPr>
          <a:xfrm>
            <a:off x="730344" y="1496716"/>
            <a:ext cx="3844500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(Baseline Idea)</a:t>
            </a:r>
            <a:endParaRPr lang="it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Builds a new diffusion Markov chain that bridges </a:t>
            </a:r>
          </a:p>
          <a:p>
            <a:pPr lvl="0">
              <a:lnSpc>
                <a:spcPct val="115000"/>
              </a:lnSpc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       LR → HR through the residual.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Starts from an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upsampled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LR image (not random noise).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A custom noise schedule gradually shifts the residual to the target HR.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>
            <a:extLst>
              <a:ext uri="{FF2B5EF4-FFF2-40B4-BE49-F238E27FC236}">
                <a16:creationId xmlns:a16="http://schemas.microsoft.com/office/drawing/2014/main" id="{EDB1562E-C7A3-EC11-F6ED-FAD3EC0E67B9}"/>
              </a:ext>
            </a:extLst>
          </p:cNvPr>
          <p:cNvSpPr txBox="1"/>
          <p:nvPr/>
        </p:nvSpPr>
        <p:spPr>
          <a:xfrm>
            <a:off x="4805916" y="1496716"/>
            <a:ext cx="4195974" cy="2196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Why It’s Efficient</a:t>
            </a:r>
            <a:endParaRPr lang="en-US" sz="1200" b="1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Since the LR image already contains most of the structure, the model only needs to add missing details (edges and textures).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This creates a shorter path to the solution → fewer steps, faster inference, no major quality loss.</a:t>
            </a: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" name="Google Shape;85;p8">
            <a:extLst>
              <a:ext uri="{FF2B5EF4-FFF2-40B4-BE49-F238E27FC236}">
                <a16:creationId xmlns:a16="http://schemas.microsoft.com/office/drawing/2014/main" id="{59FDE9D9-81CC-DBCD-593E-4713986E07A2}"/>
              </a:ext>
            </a:extLst>
          </p:cNvPr>
          <p:cNvSpPr txBox="1"/>
          <p:nvPr/>
        </p:nvSpPr>
        <p:spPr>
          <a:xfrm>
            <a:off x="2196921" y="3102466"/>
            <a:ext cx="6022848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Architecture 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Dual-domain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UNet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, base channels 64, total params ≈1.39M.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Spatial branch, DCT branch, wavelet branch → fused features to emphasize high-frequency detail.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Skip connections across the encoder/decoder stages to preserve low-frequency structure and enable sharper reconstruction.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L1 for fidelity and VGG perceptual loss for textures.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42787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43C6FE98-FC18-39FA-F447-1B4BAE502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6AF71338-B6D3-F35D-C8D7-E8DD462E94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Implementation and Experiments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454E8064-F01B-DAA9-5E9D-8401AE4B422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5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A2A776C7-47B5-9428-07B3-6A232DCA6DB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5FF4EBB1-31EC-DE1C-EF0C-D1A213801F58}"/>
              </a:ext>
            </a:extLst>
          </p:cNvPr>
          <p:cNvSpPr txBox="1"/>
          <p:nvPr/>
        </p:nvSpPr>
        <p:spPr>
          <a:xfrm>
            <a:off x="727649" y="1425515"/>
            <a:ext cx="3906695" cy="1781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Dataset Setup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DIV2K: 800 train / 200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val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HR images.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Training uses random 256×256 HR crops → LR by ×4 bicubic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downsample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, then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upsample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to 256×256 for 𝑦0 ​ 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Normalization [0,1] → [-1,1].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lvl="0">
              <a:lnSpc>
                <a:spcPct val="115000"/>
              </a:lnSpc>
            </a:pPr>
            <a:r>
              <a:rPr lang="en-US" sz="12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Evaluation protocol </a:t>
            </a:r>
          </a:p>
          <a:p>
            <a:pPr marL="171450" lvl="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Metrics: PSNR, SSIM on DIV2K validation</a:t>
            </a:r>
          </a:p>
          <a:p>
            <a:pPr marL="171450" lvl="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Baseline: bicubic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upsampling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>
            <a:extLst>
              <a:ext uri="{FF2B5EF4-FFF2-40B4-BE49-F238E27FC236}">
                <a16:creationId xmlns:a16="http://schemas.microsoft.com/office/drawing/2014/main" id="{B1608B97-3830-AE51-6D4F-AD5B1BFCB8BC}"/>
              </a:ext>
            </a:extLst>
          </p:cNvPr>
          <p:cNvSpPr txBox="1"/>
          <p:nvPr/>
        </p:nvSpPr>
        <p:spPr>
          <a:xfrm>
            <a:off x="4805917" y="1496715"/>
            <a:ext cx="3730386" cy="2587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Training Setup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Predict residual with LR conditioning; </a:t>
            </a:r>
            <a:r>
              <a:rPr lang="el-GR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η(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t) schedule tuned for ~20 steps.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Example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hyperparams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: NUM_EPOCHS = 380, Batch = 8, LR = 1e-4,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freq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-loss weight ≈ 2.0.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Checkpoints saved every 10 epochs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Evaluation performed every 10 epochs.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Hardware: Nvidia GeForce RTX 5060 Ti 16Gb</a:t>
            </a: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2639999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5DE7A5D9-134E-F028-707B-9B1C15145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47213F02-7FF8-B98F-F3F9-65D3BD870D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Results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3B511993-EE7F-C744-2AA9-ED1E442B65A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6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70387EE6-7697-44D4-2BBC-CB3EB62A2BF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57CB27C8-6BDA-384E-C4E1-E22B21FF631D}"/>
              </a:ext>
            </a:extLst>
          </p:cNvPr>
          <p:cNvSpPr txBox="1"/>
          <p:nvPr/>
        </p:nvSpPr>
        <p:spPr>
          <a:xfrm>
            <a:off x="730344" y="1496716"/>
            <a:ext cx="3844500" cy="212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Quantitative Results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(15 steps): ~29.5 dB PSNR, 0.85 SSIM.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Bicubic Baseline: ~28.14PSNR, 0.75 SSIM.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Confirmed clear fidelity gain from residual diffusion.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>
            <a:extLst>
              <a:ext uri="{FF2B5EF4-FFF2-40B4-BE49-F238E27FC236}">
                <a16:creationId xmlns:a16="http://schemas.microsoft.com/office/drawing/2014/main" id="{472059FF-9705-7058-BB9D-FE9B7C77A39F}"/>
              </a:ext>
            </a:extLst>
          </p:cNvPr>
          <p:cNvSpPr txBox="1"/>
          <p:nvPr/>
        </p:nvSpPr>
        <p:spPr>
          <a:xfrm>
            <a:off x="4805916" y="1496716"/>
            <a:ext cx="4195974" cy="2196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Inference Speed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15 steps gave a decent quality. Much faster than standard diffusion (100+ steps).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Quality plateaus around 15–20 steps → extra steps add minimal improvement.</a:t>
            </a: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B4706D6F-C19F-7EBC-0006-3384B58D6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58" y="2861710"/>
            <a:ext cx="7963116" cy="176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047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599F91AA-7FC7-3F57-0269-180318E9C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452C6E42-E5ED-787D-B138-8486A86C78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Results-2: Epoch 380 eval &amp;&amp; SR image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C9E481AF-FD39-A7DC-E8B2-DC1218C3DBC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7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1A4C83E3-1446-A2C7-0B38-75790B3F375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6B1907E-E66F-00B4-EB09-B25FA8E4E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506" y="1460799"/>
            <a:ext cx="3315462" cy="331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CC592FA-26CB-87EF-AFB8-B2510D3F7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636" y="1566454"/>
            <a:ext cx="4356238" cy="3183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6609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024378EE-F985-44AD-843C-701965993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C1780672-7C76-26ED-DE2A-23EA2028E3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Conclusions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ADBCB0AB-5532-82C9-86A9-7CEBB306CCC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8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8D9695C3-8A42-5F1D-EB7C-D9BE288E0C5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4032FFC2-F140-7306-7FC9-6F9136693E20}"/>
              </a:ext>
            </a:extLst>
          </p:cNvPr>
          <p:cNvSpPr txBox="1"/>
          <p:nvPr/>
        </p:nvSpPr>
        <p:spPr>
          <a:xfrm>
            <a:off x="727650" y="1567600"/>
            <a:ext cx="3246942" cy="2431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Goal Achieved &amp;&amp; Key Takeaways: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Implemented </a:t>
            </a:r>
            <a:r>
              <a:rPr lang="en-US" sz="1200" dirty="0" err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ResShift</a:t>
            </a: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 and reproduced main claim: high-quality SR in ~15steps.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Efficiency: Operating on residual = fewer steps, faster inference.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Quality: Better textures and sharper details vs bicubic.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Extensions: Frequency and wavelet domain improved fine detail; continuous scaling adds flexibility.</a:t>
            </a:r>
            <a:endParaRPr lang="en-US"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12D1AF2-7D1B-468E-98A6-D7FA4C92F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976" y="811913"/>
            <a:ext cx="2495676" cy="197137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A8E06BA-D1E0-AF1D-26F0-607228642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3624" y="2869750"/>
            <a:ext cx="2495676" cy="198678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F6D4379-4AD7-D485-FAD0-87B26256C8BE}"/>
              </a:ext>
            </a:extLst>
          </p:cNvPr>
          <p:cNvSpPr txBox="1"/>
          <p:nvPr/>
        </p:nvSpPr>
        <p:spPr>
          <a:xfrm>
            <a:off x="4669537" y="1713042"/>
            <a:ext cx="164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Bicubic:</a:t>
            </a:r>
          </a:p>
          <a:p>
            <a:pPr algn="r"/>
            <a:r>
              <a:rPr lang="es-ES" sz="1200" dirty="0">
                <a:latin typeface="Catamaran" panose="020B0604020202020204" charset="0"/>
                <a:cs typeface="Catamaran" panose="020B0604020202020204" charset="0"/>
              </a:rPr>
              <a:t>PSNR = 25.26 dB  </a:t>
            </a:r>
            <a:br>
              <a:rPr lang="es-ES" sz="1200" dirty="0">
                <a:latin typeface="Catamaran" panose="020B0604020202020204" charset="0"/>
                <a:cs typeface="Catamaran" panose="020B0604020202020204" charset="0"/>
              </a:rPr>
            </a:br>
            <a:r>
              <a:rPr lang="es-ES" sz="1200" dirty="0">
                <a:latin typeface="Catamaran" panose="020B0604020202020204" charset="0"/>
                <a:cs typeface="Catamaran" panose="020B0604020202020204" charset="0"/>
              </a:rPr>
              <a:t>SSIM = 0.7043</a:t>
            </a:r>
            <a:endParaRPr lang="en-US" sz="1200" dirty="0">
              <a:latin typeface="Catamaran" panose="020B0604020202020204" charset="0"/>
              <a:cs typeface="Catamaran" panose="020B060402020202020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28C44FA-FD7F-B98A-0451-AFDA940D89B3}"/>
              </a:ext>
            </a:extLst>
          </p:cNvPr>
          <p:cNvSpPr txBox="1"/>
          <p:nvPr/>
        </p:nvSpPr>
        <p:spPr>
          <a:xfrm>
            <a:off x="7245612" y="3539974"/>
            <a:ext cx="1645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tamaran" panose="020B0604020202020204" charset="0"/>
                <a:cs typeface="Catamaran" panose="020B0604020202020204" charset="0"/>
              </a:rPr>
              <a:t>SR:</a:t>
            </a:r>
          </a:p>
          <a:p>
            <a:r>
              <a:rPr lang="es-ES" sz="1200" dirty="0">
                <a:latin typeface="Catamaran" panose="020B0604020202020204" charset="0"/>
                <a:cs typeface="Catamaran" panose="020B0604020202020204" charset="0"/>
              </a:rPr>
              <a:t>PSNR = 25.04 dB  </a:t>
            </a:r>
            <a:br>
              <a:rPr lang="es-ES" sz="1200" dirty="0">
                <a:latin typeface="Catamaran" panose="020B0604020202020204" charset="0"/>
                <a:cs typeface="Catamaran" panose="020B0604020202020204" charset="0"/>
              </a:rPr>
            </a:br>
            <a:r>
              <a:rPr lang="es-ES" sz="1200" dirty="0">
                <a:latin typeface="Catamaran" panose="020B0604020202020204" charset="0"/>
                <a:cs typeface="Catamaran" panose="020B0604020202020204" charset="0"/>
              </a:rPr>
              <a:t>SSIM = 0.7208</a:t>
            </a:r>
            <a:endParaRPr lang="en-US" sz="1200" dirty="0">
              <a:latin typeface="Catamaran" panose="020B0604020202020204" charset="0"/>
              <a:cs typeface="Catamar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43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50CE2072-DEE4-3D26-10B4-F89D94FE1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>
            <a:extLst>
              <a:ext uri="{FF2B5EF4-FFF2-40B4-BE49-F238E27FC236}">
                <a16:creationId xmlns:a16="http://schemas.microsoft.com/office/drawing/2014/main" id="{089A1E83-5CC8-1DA5-DE71-28B93E79FA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861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Limitations &amp; Future Work</a:t>
            </a:r>
            <a:endParaRPr dirty="0"/>
          </a:p>
        </p:txBody>
      </p:sp>
      <p:sp>
        <p:nvSpPr>
          <p:cNvPr id="83" name="Google Shape;83;p8">
            <a:extLst>
              <a:ext uri="{FF2B5EF4-FFF2-40B4-BE49-F238E27FC236}">
                <a16:creationId xmlns:a16="http://schemas.microsoft.com/office/drawing/2014/main" id="{EB18068A-A6F3-EAC0-E4B8-BB26A630591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mtClean="0"/>
              <a:t>9</a:t>
            </a:fld>
            <a:r>
              <a:rPr lang="it" dirty="0"/>
              <a:t>/11</a:t>
            </a:r>
            <a:endParaRPr dirty="0"/>
          </a:p>
        </p:txBody>
      </p:sp>
      <p:sp>
        <p:nvSpPr>
          <p:cNvPr id="84" name="Google Shape;84;p8">
            <a:extLst>
              <a:ext uri="{FF2B5EF4-FFF2-40B4-BE49-F238E27FC236}">
                <a16:creationId xmlns:a16="http://schemas.microsoft.com/office/drawing/2014/main" id="{E0AD996B-AE9F-124C-C581-464AC3AAB15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14800" y="4779100"/>
            <a:ext cx="5854500" cy="3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fr-FR" dirty="0"/>
              <a:t>Efficient Diffusion </a:t>
            </a:r>
            <a:r>
              <a:rPr lang="fr-FR" dirty="0" err="1"/>
              <a:t>Models</a:t>
            </a:r>
            <a:r>
              <a:rPr lang="fr-FR" dirty="0"/>
              <a:t> for Image Super-</a:t>
            </a:r>
            <a:r>
              <a:rPr lang="fr-FR" dirty="0" err="1"/>
              <a:t>Resolution</a:t>
            </a:r>
            <a:endParaRPr sz="900" dirty="0"/>
          </a:p>
        </p:txBody>
      </p:sp>
      <p:sp>
        <p:nvSpPr>
          <p:cNvPr id="85" name="Google Shape;85;p8">
            <a:extLst>
              <a:ext uri="{FF2B5EF4-FFF2-40B4-BE49-F238E27FC236}">
                <a16:creationId xmlns:a16="http://schemas.microsoft.com/office/drawing/2014/main" id="{20433DBC-27FD-9C5B-3289-E1DDD49A2AB0}"/>
              </a:ext>
            </a:extLst>
          </p:cNvPr>
          <p:cNvSpPr txBox="1"/>
          <p:nvPr/>
        </p:nvSpPr>
        <p:spPr>
          <a:xfrm>
            <a:off x="727650" y="1482300"/>
            <a:ext cx="3490782" cy="141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Model Limitations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Still slower than one-shot SR methods (CNNs/Transformers) since diffusion always requires multiple steps.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Training requires careful noise schedule tuning, which makes it complex to reproduce.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86" name="Google Shape;86;p8">
            <a:extLst>
              <a:ext uri="{FF2B5EF4-FFF2-40B4-BE49-F238E27FC236}">
                <a16:creationId xmlns:a16="http://schemas.microsoft.com/office/drawing/2014/main" id="{F434F072-5BF3-A3FB-69E0-89E6DC3FD82C}"/>
              </a:ext>
            </a:extLst>
          </p:cNvPr>
          <p:cNvSpPr txBox="1"/>
          <p:nvPr/>
        </p:nvSpPr>
        <p:spPr>
          <a:xfrm>
            <a:off x="4813944" y="1503828"/>
            <a:ext cx="4271058" cy="1067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Dataset Limitations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DIV2K dataset is relatively small (800 training images).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Limited diversity → the model may not generalize perfectly to all real-world scenarios (e.g., medical or satellite images).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More diverse and larger datasets would likely improve robustness and detail preservation.</a:t>
            </a:r>
            <a:endParaRPr sz="13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" name="Google Shape;85;p8">
            <a:extLst>
              <a:ext uri="{FF2B5EF4-FFF2-40B4-BE49-F238E27FC236}">
                <a16:creationId xmlns:a16="http://schemas.microsoft.com/office/drawing/2014/main" id="{3914C260-A719-5448-317E-EAB51F55ED20}"/>
              </a:ext>
            </a:extLst>
          </p:cNvPr>
          <p:cNvSpPr txBox="1"/>
          <p:nvPr/>
        </p:nvSpPr>
        <p:spPr>
          <a:xfrm>
            <a:off x="727650" y="2987040"/>
            <a:ext cx="3356670" cy="141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Hardware Limitations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Training and inference were run on limited GPU resources.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Slower training times and smaller batch sizes restricted experimentation. 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Could not explore larger models or extensive hyperparameter tuning due to compute limits.</a:t>
            </a:r>
            <a:endParaRPr sz="1200" dirty="0">
              <a:solidFill>
                <a:schemeClr val="accen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" name="Google Shape;85;p8">
            <a:extLst>
              <a:ext uri="{FF2B5EF4-FFF2-40B4-BE49-F238E27FC236}">
                <a16:creationId xmlns:a16="http://schemas.microsoft.com/office/drawing/2014/main" id="{6501E77A-3E45-9F40-13D1-B08F807F0AD0}"/>
              </a:ext>
            </a:extLst>
          </p:cNvPr>
          <p:cNvSpPr txBox="1"/>
          <p:nvPr/>
        </p:nvSpPr>
        <p:spPr>
          <a:xfrm>
            <a:off x="4813944" y="2987040"/>
            <a:ext cx="4122792" cy="141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Future Directions: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Implement a training schedule that starts with only L1 for the first N epochs, then gradually adds perceptual and frequency losses.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rPr>
              <a:t>Test reducing frequency loss to 0.0 at early steps and linearly increasing it. </a:t>
            </a:r>
          </a:p>
        </p:txBody>
      </p:sp>
    </p:spTree>
    <p:extLst>
      <p:ext uri="{BB962C8B-B14F-4D97-AF65-F5344CB8AC3E}">
        <p14:creationId xmlns:p14="http://schemas.microsoft.com/office/powerpoint/2010/main" val="2856203722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946</Words>
  <Application>Microsoft Office PowerPoint</Application>
  <PresentationFormat>Affichage à l'écran (16:9)</PresentationFormat>
  <Paragraphs>118</Paragraphs>
  <Slides>12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Catamaran</vt:lpstr>
      <vt:lpstr>Arial</vt:lpstr>
      <vt:lpstr>Raleway</vt:lpstr>
      <vt:lpstr>Streamline</vt:lpstr>
      <vt:lpstr>Efficient Diffusion Models for Image Super-Resolution</vt:lpstr>
      <vt:lpstr>Table of contents</vt:lpstr>
      <vt:lpstr>Motivation and Aim</vt:lpstr>
      <vt:lpstr>Method Overview</vt:lpstr>
      <vt:lpstr>Implementation and Experiments</vt:lpstr>
      <vt:lpstr>Results</vt:lpstr>
      <vt:lpstr>Results-2: Epoch 380 eval &amp;&amp; SR image</vt:lpstr>
      <vt:lpstr>Conclusions</vt:lpstr>
      <vt:lpstr>Limitations &amp; Future Work</vt:lpstr>
      <vt:lpstr>Présentation PowerPoint</vt:lpstr>
      <vt:lpstr>References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PC</dc:creator>
  <cp:lastModifiedBy>Mohamed Zakaria Benjelloun Tuimy &lt; 82172 &gt;</cp:lastModifiedBy>
  <cp:revision>3</cp:revision>
  <dcterms:modified xsi:type="dcterms:W3CDTF">2025-09-02T20:44:25Z</dcterms:modified>
</cp:coreProperties>
</file>